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5" r:id="rId5"/>
    <p:sldId id="259" r:id="rId6"/>
    <p:sldId id="260" r:id="rId7"/>
    <p:sldId id="266" r:id="rId8"/>
    <p:sldId id="261" r:id="rId9"/>
    <p:sldId id="262" r:id="rId10"/>
    <p:sldId id="264" r:id="rId11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6C877-A3F2-4FBE-BB4E-09A545FBACAB}" type="datetimeFigureOut">
              <a:rPr lang="it-IT" smtClean="0"/>
              <a:pPr/>
              <a:t>04/12/2015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029DB-D6B2-4C29-8571-A6592EC46636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6C877-A3F2-4FBE-BB4E-09A545FBACAB}" type="datetimeFigureOut">
              <a:rPr lang="it-IT" smtClean="0"/>
              <a:pPr/>
              <a:t>04/12/2015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029DB-D6B2-4C29-8571-A6592EC46636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6C877-A3F2-4FBE-BB4E-09A545FBACAB}" type="datetimeFigureOut">
              <a:rPr lang="it-IT" smtClean="0"/>
              <a:pPr/>
              <a:t>04/12/2015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029DB-D6B2-4C29-8571-A6592EC46636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6C877-A3F2-4FBE-BB4E-09A545FBACAB}" type="datetimeFigureOut">
              <a:rPr lang="it-IT" smtClean="0"/>
              <a:pPr/>
              <a:t>04/12/2015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029DB-D6B2-4C29-8571-A6592EC46636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6C877-A3F2-4FBE-BB4E-09A545FBACAB}" type="datetimeFigureOut">
              <a:rPr lang="it-IT" smtClean="0"/>
              <a:pPr/>
              <a:t>04/12/2015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029DB-D6B2-4C29-8571-A6592EC46636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6C877-A3F2-4FBE-BB4E-09A545FBACAB}" type="datetimeFigureOut">
              <a:rPr lang="it-IT" smtClean="0"/>
              <a:pPr/>
              <a:t>04/12/2015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029DB-D6B2-4C29-8571-A6592EC46636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6C877-A3F2-4FBE-BB4E-09A545FBACAB}" type="datetimeFigureOut">
              <a:rPr lang="it-IT" smtClean="0"/>
              <a:pPr/>
              <a:t>04/12/2015</a:t>
            </a:fld>
            <a:endParaRPr lang="it-IT" dirty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029DB-D6B2-4C29-8571-A6592EC46636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6C877-A3F2-4FBE-BB4E-09A545FBACAB}" type="datetimeFigureOut">
              <a:rPr lang="it-IT" smtClean="0"/>
              <a:pPr/>
              <a:t>04/12/2015</a:t>
            </a:fld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029DB-D6B2-4C29-8571-A6592EC46636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6C877-A3F2-4FBE-BB4E-09A545FBACAB}" type="datetimeFigureOut">
              <a:rPr lang="it-IT" smtClean="0"/>
              <a:pPr/>
              <a:t>04/12/2015</a:t>
            </a:fld>
            <a:endParaRPr lang="it-IT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029DB-D6B2-4C29-8571-A6592EC46636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6C877-A3F2-4FBE-BB4E-09A545FBACAB}" type="datetimeFigureOut">
              <a:rPr lang="it-IT" smtClean="0"/>
              <a:pPr/>
              <a:t>04/12/2015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029DB-D6B2-4C29-8571-A6592EC46636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6C877-A3F2-4FBE-BB4E-09A545FBACAB}" type="datetimeFigureOut">
              <a:rPr lang="it-IT" smtClean="0"/>
              <a:pPr/>
              <a:t>04/12/2015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029DB-D6B2-4C29-8571-A6592EC46636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F6C877-A3F2-4FBE-BB4E-09A545FBACAB}" type="datetimeFigureOut">
              <a:rPr lang="it-IT" smtClean="0"/>
              <a:pPr/>
              <a:t>04/12/2015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1029DB-D6B2-4C29-8571-A6592EC46636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11560" y="188640"/>
            <a:ext cx="7772400" cy="1658665"/>
          </a:xfrm>
        </p:spPr>
        <p:txBody>
          <a:bodyPr>
            <a:normAutofit fontScale="90000"/>
          </a:bodyPr>
          <a:lstStyle/>
          <a:p>
            <a:r>
              <a:rPr lang="it-IT" dirty="0" smtClean="0">
                <a:solidFill>
                  <a:srgbClr val="FF0000"/>
                </a:solidFill>
                <a:latin typeface="Century Gothic" pitchFamily="34" charset="0"/>
              </a:rPr>
              <a:t>Uscita didattica </a:t>
            </a:r>
            <a:r>
              <a:rPr lang="it-IT" smtClean="0">
                <a:solidFill>
                  <a:srgbClr val="FF0000"/>
                </a:solidFill>
                <a:latin typeface="Century Gothic" pitchFamily="34" charset="0"/>
              </a:rPr>
              <a:t/>
            </a:r>
            <a:br>
              <a:rPr lang="it-IT" smtClean="0">
                <a:solidFill>
                  <a:srgbClr val="FF0000"/>
                </a:solidFill>
                <a:latin typeface="Century Gothic" pitchFamily="34" charset="0"/>
              </a:rPr>
            </a:br>
            <a:r>
              <a:rPr lang="it-IT" smtClean="0">
                <a:solidFill>
                  <a:srgbClr val="FF0000"/>
                </a:solidFill>
                <a:latin typeface="Century Gothic" pitchFamily="34" charset="0"/>
              </a:rPr>
              <a:t>Pianella</a:t>
            </a:r>
            <a:r>
              <a:rPr lang="it-IT" dirty="0" smtClean="0">
                <a:solidFill>
                  <a:srgbClr val="FF0000"/>
                </a:solidFill>
                <a:latin typeface="Century Gothic" pitchFamily="34" charset="0"/>
              </a:rPr>
              <a:t/>
            </a:r>
            <a:br>
              <a:rPr lang="it-IT" dirty="0" smtClean="0">
                <a:solidFill>
                  <a:srgbClr val="FF0000"/>
                </a:solidFill>
                <a:latin typeface="Century Gothic" pitchFamily="34" charset="0"/>
              </a:rPr>
            </a:br>
            <a:r>
              <a:rPr lang="it-IT" dirty="0" smtClean="0">
                <a:solidFill>
                  <a:srgbClr val="FF0000"/>
                </a:solidFill>
                <a:latin typeface="Century Gothic" pitchFamily="34" charset="0"/>
              </a:rPr>
              <a:t>Mostra </a:t>
            </a:r>
            <a:r>
              <a:rPr lang="it-IT" smtClean="0">
                <a:solidFill>
                  <a:srgbClr val="FF0000"/>
                </a:solidFill>
                <a:latin typeface="Century Gothic" pitchFamily="34" charset="0"/>
              </a:rPr>
              <a:t>di </a:t>
            </a:r>
            <a:r>
              <a:rPr lang="it-IT" smtClean="0">
                <a:solidFill>
                  <a:srgbClr val="FF0000"/>
                </a:solidFill>
                <a:latin typeface="Century Gothic" pitchFamily="34" charset="0"/>
              </a:rPr>
              <a:t>ceramica.</a:t>
            </a:r>
            <a:endParaRPr lang="it-IT" dirty="0">
              <a:solidFill>
                <a:srgbClr val="FF0000"/>
              </a:solidFill>
              <a:latin typeface="Century Gothic" pitchFamily="34" charset="0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259632" y="6237312"/>
            <a:ext cx="6400800" cy="841648"/>
          </a:xfrm>
        </p:spPr>
        <p:txBody>
          <a:bodyPr/>
          <a:lstStyle/>
          <a:p>
            <a:r>
              <a:rPr lang="it-IT" dirty="0" smtClean="0">
                <a:solidFill>
                  <a:schemeClr val="tx1"/>
                </a:solidFill>
              </a:rPr>
              <a:t>2^C</a:t>
            </a:r>
            <a:endParaRPr lang="it-IT" dirty="0">
              <a:solidFill>
                <a:schemeClr val="tx1"/>
              </a:solidFill>
            </a:endParaRPr>
          </a:p>
        </p:txBody>
      </p:sp>
      <p:pic>
        <p:nvPicPr>
          <p:cNvPr id="4" name="Immagine 3" descr="IMG_027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2522022" y="2387136"/>
            <a:ext cx="4248472" cy="34518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1412776"/>
            <a:ext cx="8229600" cy="5026570"/>
          </a:xfrm>
        </p:spPr>
        <p:txBody>
          <a:bodyPr>
            <a:normAutofit fontScale="90000"/>
          </a:bodyPr>
          <a:lstStyle/>
          <a:p>
            <a:r>
              <a:rPr lang="it-IT" dirty="0" smtClean="0">
                <a:latin typeface="Century Gothic" pitchFamily="34" charset="0"/>
              </a:rPr>
              <a:t>I ragazzi della 2^C</a:t>
            </a:r>
            <a:br>
              <a:rPr lang="it-IT" dirty="0" smtClean="0">
                <a:latin typeface="Century Gothic" pitchFamily="34" charset="0"/>
              </a:rPr>
            </a:br>
            <a:r>
              <a:rPr lang="it-IT" dirty="0" smtClean="0">
                <a:latin typeface="Century Gothic" pitchFamily="34" charset="0"/>
              </a:rPr>
              <a:t> il Dirigente </a:t>
            </a:r>
            <a:r>
              <a:rPr lang="it-IT" dirty="0">
                <a:latin typeface="Century Gothic" pitchFamily="34" charset="0"/>
              </a:rPr>
              <a:t>S</a:t>
            </a:r>
            <a:r>
              <a:rPr lang="it-IT" dirty="0" smtClean="0">
                <a:latin typeface="Century Gothic" pitchFamily="34" charset="0"/>
              </a:rPr>
              <a:t>colastico Professoressa Paolini Nicoletta</a:t>
            </a:r>
            <a:br>
              <a:rPr lang="it-IT" dirty="0" smtClean="0">
                <a:latin typeface="Century Gothic" pitchFamily="34" charset="0"/>
              </a:rPr>
            </a:br>
            <a:r>
              <a:rPr lang="it-IT" dirty="0" smtClean="0">
                <a:latin typeface="Century Gothic" pitchFamily="34" charset="0"/>
              </a:rPr>
              <a:t>Professoressa </a:t>
            </a:r>
            <a:r>
              <a:rPr lang="it-IT" dirty="0" err="1" smtClean="0">
                <a:latin typeface="Century Gothic" pitchFamily="34" charset="0"/>
              </a:rPr>
              <a:t>Taraborelli</a:t>
            </a:r>
            <a:r>
              <a:rPr lang="it-IT" dirty="0" smtClean="0">
                <a:latin typeface="Century Gothic" pitchFamily="34" charset="0"/>
              </a:rPr>
              <a:t> Silvia</a:t>
            </a:r>
            <a:br>
              <a:rPr lang="it-IT" dirty="0" smtClean="0">
                <a:latin typeface="Century Gothic" pitchFamily="34" charset="0"/>
              </a:rPr>
            </a:br>
            <a:r>
              <a:rPr lang="it-IT" dirty="0" smtClean="0">
                <a:latin typeface="Century Gothic" pitchFamily="34" charset="0"/>
              </a:rPr>
              <a:t>Professoressa Del Biondo Norma</a:t>
            </a:r>
            <a:br>
              <a:rPr lang="it-IT" dirty="0" smtClean="0">
                <a:latin typeface="Century Gothic" pitchFamily="34" charset="0"/>
              </a:rPr>
            </a:br>
            <a:r>
              <a:rPr lang="it-IT" dirty="0" smtClean="0">
                <a:latin typeface="Century Gothic" pitchFamily="34" charset="0"/>
              </a:rPr>
              <a:t/>
            </a:r>
            <a:br>
              <a:rPr lang="it-IT" dirty="0" smtClean="0">
                <a:latin typeface="Century Gothic" pitchFamily="34" charset="0"/>
              </a:rPr>
            </a:b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508104" y="548680"/>
            <a:ext cx="3189040" cy="5544616"/>
          </a:xfrm>
        </p:spPr>
        <p:txBody>
          <a:bodyPr>
            <a:normAutofit fontScale="90000"/>
          </a:bodyPr>
          <a:lstStyle/>
          <a:p>
            <a:r>
              <a:rPr lang="it-IT" dirty="0" smtClean="0">
                <a:latin typeface="Century Gothic" pitchFamily="34" charset="0"/>
              </a:rPr>
              <a:t>Il giorno 13 novembre 2015 la classe 2^C si è recata al </a:t>
            </a:r>
            <a:r>
              <a:rPr lang="it-IT" dirty="0">
                <a:solidFill>
                  <a:srgbClr val="FF0000"/>
                </a:solidFill>
                <a:latin typeface="Century Gothic" pitchFamily="34" charset="0"/>
              </a:rPr>
              <a:t>M</a:t>
            </a:r>
            <a:r>
              <a:rPr lang="it-IT" dirty="0" smtClean="0">
                <a:solidFill>
                  <a:srgbClr val="FF0000"/>
                </a:solidFill>
                <a:latin typeface="Century Gothic" pitchFamily="34" charset="0"/>
              </a:rPr>
              <a:t>useo </a:t>
            </a:r>
            <a:r>
              <a:rPr lang="it-IT" dirty="0" err="1" smtClean="0">
                <a:solidFill>
                  <a:srgbClr val="FF0000"/>
                </a:solidFill>
                <a:latin typeface="Century Gothic" pitchFamily="34" charset="0"/>
              </a:rPr>
              <a:t>dell</a:t>
            </a:r>
            <a:r>
              <a:rPr lang="it-IT" dirty="0" smtClean="0">
                <a:solidFill>
                  <a:srgbClr val="FF0000"/>
                </a:solidFill>
                <a:latin typeface="Century Gothic" pitchFamily="34" charset="0"/>
              </a:rPr>
              <a:t> Artigianato </a:t>
            </a:r>
            <a:r>
              <a:rPr lang="it-IT" dirty="0">
                <a:solidFill>
                  <a:srgbClr val="FF0000"/>
                </a:solidFill>
                <a:latin typeface="Century Gothic" pitchFamily="34" charset="0"/>
              </a:rPr>
              <a:t>C</a:t>
            </a:r>
            <a:r>
              <a:rPr lang="it-IT" dirty="0" smtClean="0">
                <a:solidFill>
                  <a:srgbClr val="FF0000"/>
                </a:solidFill>
                <a:latin typeface="Century Gothic" pitchFamily="34" charset="0"/>
              </a:rPr>
              <a:t>eramico </a:t>
            </a:r>
            <a:r>
              <a:rPr lang="it-IT" dirty="0">
                <a:solidFill>
                  <a:srgbClr val="FF0000"/>
                </a:solidFill>
                <a:latin typeface="Century Gothic" pitchFamily="34" charset="0"/>
              </a:rPr>
              <a:t>A</a:t>
            </a:r>
            <a:r>
              <a:rPr lang="it-IT" dirty="0" smtClean="0">
                <a:solidFill>
                  <a:srgbClr val="FF0000"/>
                </a:solidFill>
                <a:latin typeface="Century Gothic" pitchFamily="34" charset="0"/>
              </a:rPr>
              <a:t>bruzzese.</a:t>
            </a:r>
            <a:endParaRPr lang="it-IT" dirty="0">
              <a:solidFill>
                <a:srgbClr val="FF0000"/>
              </a:solidFill>
              <a:latin typeface="Century Gothic" pitchFamily="34" charset="0"/>
            </a:endParaRPr>
          </a:p>
        </p:txBody>
      </p:sp>
      <p:pic>
        <p:nvPicPr>
          <p:cNvPr id="4" name="Immagine 3" descr="IMG_0261.PNG"/>
          <p:cNvPicPr>
            <a:picLocks noChangeAspect="1"/>
          </p:cNvPicPr>
          <p:nvPr/>
        </p:nvPicPr>
        <p:blipFill>
          <a:blip r:embed="rId2" cstate="print"/>
          <a:srcRect l="17325" t="11151" r="11801" b="3801"/>
          <a:stretch>
            <a:fillRect/>
          </a:stretch>
        </p:blipFill>
        <p:spPr>
          <a:xfrm>
            <a:off x="1187624" y="332656"/>
            <a:ext cx="3240360" cy="58326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2736304"/>
          </a:xfrm>
        </p:spPr>
        <p:txBody>
          <a:bodyPr>
            <a:noAutofit/>
          </a:bodyPr>
          <a:lstStyle/>
          <a:p>
            <a:pPr algn="l"/>
            <a:r>
              <a:rPr lang="it-IT" sz="3600" dirty="0" smtClean="0">
                <a:latin typeface="Century Gothic" pitchFamily="34" charset="0"/>
              </a:rPr>
              <a:t>Vi erano tre stanze, nella prima si potevano ammirare tutti gli elaborati in ceramica che non rappresentavano il Santo ,ma il </a:t>
            </a:r>
            <a:r>
              <a:rPr lang="it-IT" sz="3600" dirty="0" smtClean="0">
                <a:solidFill>
                  <a:srgbClr val="0070C0"/>
                </a:solidFill>
                <a:latin typeface="Century Gothic" pitchFamily="34" charset="0"/>
              </a:rPr>
              <a:t>territorio</a:t>
            </a:r>
            <a:r>
              <a:rPr lang="it-IT" sz="3600" dirty="0" smtClean="0">
                <a:latin typeface="Century Gothic" pitchFamily="34" charset="0"/>
              </a:rPr>
              <a:t> oppure delle </a:t>
            </a:r>
            <a:r>
              <a:rPr lang="it-IT" sz="3600" dirty="0" smtClean="0">
                <a:solidFill>
                  <a:srgbClr val="FF0000"/>
                </a:solidFill>
                <a:latin typeface="Century Gothic" pitchFamily="34" charset="0"/>
              </a:rPr>
              <a:t>composizioni di figure</a:t>
            </a:r>
            <a:r>
              <a:rPr lang="it-IT" sz="3600" dirty="0" smtClean="0">
                <a:latin typeface="Century Gothic" pitchFamily="34" charset="0"/>
              </a:rPr>
              <a:t>.</a:t>
            </a:r>
            <a:endParaRPr lang="it-IT" sz="3600" dirty="0">
              <a:latin typeface="Century Gothic" pitchFamily="34" charset="0"/>
            </a:endParaRPr>
          </a:p>
        </p:txBody>
      </p:sp>
      <p:pic>
        <p:nvPicPr>
          <p:cNvPr id="4" name="Immagine 3" descr="IMG_0246.JPG"/>
          <p:cNvPicPr>
            <a:picLocks noChangeAspect="1"/>
          </p:cNvPicPr>
          <p:nvPr/>
        </p:nvPicPr>
        <p:blipFill>
          <a:blip r:embed="rId2" cstate="print"/>
          <a:srcRect t="8400" r="602" b="29000"/>
          <a:stretch>
            <a:fillRect/>
          </a:stretch>
        </p:blipFill>
        <p:spPr>
          <a:xfrm>
            <a:off x="611560" y="3414186"/>
            <a:ext cx="3672408" cy="3083773"/>
          </a:xfrm>
          <a:prstGeom prst="rect">
            <a:avLst/>
          </a:prstGeom>
        </p:spPr>
      </p:pic>
      <p:pic>
        <p:nvPicPr>
          <p:cNvPr id="5" name="Immagine 4" descr="IMG_005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4917461" y="3443579"/>
            <a:ext cx="3573016" cy="26797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IMG_025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980728"/>
            <a:ext cx="3888432" cy="5184576"/>
          </a:xfrm>
          <a:prstGeom prst="rect">
            <a:avLst/>
          </a:prstGeom>
        </p:spPr>
      </p:pic>
      <p:pic>
        <p:nvPicPr>
          <p:cNvPr id="5" name="Immagine 4" descr="IMG_025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980728"/>
            <a:ext cx="3921900" cy="5229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860032" y="17240"/>
            <a:ext cx="3826768" cy="6840760"/>
          </a:xfrm>
        </p:spPr>
        <p:txBody>
          <a:bodyPr>
            <a:normAutofit fontScale="90000"/>
          </a:bodyPr>
          <a:lstStyle/>
          <a:p>
            <a:r>
              <a:rPr lang="it-IT" dirty="0" smtClean="0">
                <a:latin typeface="Century Gothic" pitchFamily="34" charset="0"/>
              </a:rPr>
              <a:t>Nella seconda invece si poteva ammirare la </a:t>
            </a:r>
            <a:r>
              <a:rPr lang="it-IT" dirty="0" smtClean="0">
                <a:solidFill>
                  <a:srgbClr val="FF0000"/>
                </a:solidFill>
                <a:latin typeface="Century Gothic" pitchFamily="34" charset="0"/>
              </a:rPr>
              <a:t>statua di San Rocco </a:t>
            </a:r>
            <a:r>
              <a:rPr lang="it-IT" dirty="0">
                <a:latin typeface="Century Gothic" pitchFamily="34" charset="0"/>
              </a:rPr>
              <a:t> </a:t>
            </a:r>
            <a:r>
              <a:rPr lang="it-IT" dirty="0" smtClean="0">
                <a:latin typeface="Century Gothic" pitchFamily="34" charset="0"/>
              </a:rPr>
              <a:t>e il </a:t>
            </a:r>
            <a:r>
              <a:rPr lang="it-IT" dirty="0" smtClean="0">
                <a:solidFill>
                  <a:srgbClr val="0070C0"/>
                </a:solidFill>
                <a:latin typeface="Century Gothic" pitchFamily="34" charset="0"/>
              </a:rPr>
              <a:t>cane Reste </a:t>
            </a:r>
            <a:r>
              <a:rPr lang="it-IT" dirty="0" smtClean="0">
                <a:latin typeface="Century Gothic" pitchFamily="34" charset="0"/>
              </a:rPr>
              <a:t>del nobile Gottardo </a:t>
            </a:r>
            <a:r>
              <a:rPr lang="it-IT" dirty="0" err="1" smtClean="0">
                <a:latin typeface="Century Gothic" pitchFamily="34" charset="0"/>
              </a:rPr>
              <a:t>Pallastrelli</a:t>
            </a:r>
            <a:r>
              <a:rPr lang="it-IT" dirty="0" smtClean="0">
                <a:latin typeface="Century Gothic" pitchFamily="34" charset="0"/>
              </a:rPr>
              <a:t>.</a:t>
            </a:r>
            <a:endParaRPr lang="it-IT" dirty="0">
              <a:latin typeface="Century Gothic" pitchFamily="34" charset="0"/>
            </a:endParaRPr>
          </a:p>
        </p:txBody>
      </p:sp>
      <p:pic>
        <p:nvPicPr>
          <p:cNvPr id="4" name="Immagine 3" descr="IMG_025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260648"/>
            <a:ext cx="3528392" cy="62726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25136" cy="2848372"/>
          </a:xfrm>
        </p:spPr>
        <p:txBody>
          <a:bodyPr>
            <a:normAutofit fontScale="90000"/>
          </a:bodyPr>
          <a:lstStyle/>
          <a:p>
            <a:r>
              <a:rPr lang="it-IT" dirty="0" smtClean="0">
                <a:latin typeface="Century Gothic" pitchFamily="34" charset="0"/>
              </a:rPr>
              <a:t>Nella terza invece si trovavano tutti gli elaborati dedicati a </a:t>
            </a:r>
            <a:r>
              <a:rPr lang="it-IT" dirty="0" smtClean="0">
                <a:solidFill>
                  <a:schemeClr val="tx2"/>
                </a:solidFill>
                <a:latin typeface="Century Gothic" pitchFamily="34" charset="0"/>
              </a:rPr>
              <a:t>San Rocco </a:t>
            </a:r>
            <a:r>
              <a:rPr lang="it-IT" dirty="0" smtClean="0">
                <a:latin typeface="Century Gothic" pitchFamily="34" charset="0"/>
              </a:rPr>
              <a:t>che venivano realizzati dagli artigiani di </a:t>
            </a:r>
            <a:r>
              <a:rPr lang="it-IT" dirty="0" err="1" smtClean="0">
                <a:solidFill>
                  <a:srgbClr val="FF0000"/>
                </a:solidFill>
                <a:latin typeface="Century Gothic" pitchFamily="34" charset="0"/>
              </a:rPr>
              <a:t>Roccamontepiano</a:t>
            </a:r>
            <a:r>
              <a:rPr lang="it-IT" dirty="0" smtClean="0">
                <a:solidFill>
                  <a:srgbClr val="FF0000"/>
                </a:solidFill>
                <a:latin typeface="Century Gothic" pitchFamily="34" charset="0"/>
              </a:rPr>
              <a:t>.</a:t>
            </a:r>
            <a:endParaRPr lang="it-IT" dirty="0">
              <a:solidFill>
                <a:srgbClr val="FF0000"/>
              </a:solidFill>
              <a:latin typeface="Century Gothic" pitchFamily="34" charset="0"/>
            </a:endParaRPr>
          </a:p>
        </p:txBody>
      </p:sp>
      <p:pic>
        <p:nvPicPr>
          <p:cNvPr id="4" name="Immagine 3" descr="IMG_006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5204563" y="3588525"/>
            <a:ext cx="3580454" cy="2685340"/>
          </a:xfrm>
          <a:prstGeom prst="rect">
            <a:avLst/>
          </a:prstGeom>
        </p:spPr>
      </p:pic>
      <p:pic>
        <p:nvPicPr>
          <p:cNvPr id="5" name="Immagine 4" descr="IMG_006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816301" y="3584299"/>
            <a:ext cx="3546648" cy="26599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IMG_005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-522517" y="1466732"/>
            <a:ext cx="5616229" cy="4212172"/>
          </a:xfrm>
        </p:spPr>
      </p:pic>
      <p:pic>
        <p:nvPicPr>
          <p:cNvPr id="5" name="Immagine 4" descr="IMG_005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3940493" y="1468219"/>
            <a:ext cx="5628117" cy="42210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4114800" cy="6250706"/>
          </a:xfrm>
        </p:spPr>
        <p:txBody>
          <a:bodyPr>
            <a:normAutofit fontScale="90000"/>
          </a:bodyPr>
          <a:lstStyle/>
          <a:p>
            <a:r>
              <a:rPr lang="it-IT" sz="3200" dirty="0" smtClean="0">
                <a:latin typeface="Century Gothic" pitchFamily="34" charset="0"/>
              </a:rPr>
              <a:t>Quasi tutte le brocche avevano delle </a:t>
            </a:r>
            <a:r>
              <a:rPr lang="it-IT" sz="3200" dirty="0" err="1" smtClean="0">
                <a:solidFill>
                  <a:schemeClr val="accent1"/>
                </a:solidFill>
                <a:latin typeface="Century Gothic" pitchFamily="34" charset="0"/>
              </a:rPr>
              <a:t>carateristiche</a:t>
            </a:r>
            <a:r>
              <a:rPr lang="it-IT" sz="3200" dirty="0" smtClean="0">
                <a:solidFill>
                  <a:schemeClr val="accent1"/>
                </a:solidFill>
                <a:latin typeface="Century Gothic" pitchFamily="34" charset="0"/>
              </a:rPr>
              <a:t> comuni :</a:t>
            </a:r>
            <a:r>
              <a:rPr lang="it-IT" sz="3200" dirty="0" smtClean="0">
                <a:latin typeface="Century Gothic" pitchFamily="34" charset="0"/>
              </a:rPr>
              <a:t/>
            </a:r>
            <a:br>
              <a:rPr lang="it-IT" sz="3200" dirty="0" smtClean="0">
                <a:latin typeface="Century Gothic" pitchFamily="34" charset="0"/>
              </a:rPr>
            </a:br>
            <a:r>
              <a:rPr lang="it-IT" sz="3200" dirty="0" smtClean="0">
                <a:latin typeface="Century Gothic" pitchFamily="34" charset="0"/>
              </a:rPr>
              <a:t>al centro c’era </a:t>
            </a:r>
            <a:r>
              <a:rPr lang="it-IT" sz="3200" dirty="0" smtClean="0">
                <a:solidFill>
                  <a:srgbClr val="FF0000"/>
                </a:solidFill>
                <a:latin typeface="Century Gothic" pitchFamily="34" charset="0"/>
              </a:rPr>
              <a:t>sempre il Santo.</a:t>
            </a:r>
            <a:r>
              <a:rPr lang="it-IT" sz="3200" dirty="0" smtClean="0">
                <a:latin typeface="Century Gothic" pitchFamily="34" charset="0"/>
              </a:rPr>
              <a:t/>
            </a:r>
            <a:br>
              <a:rPr lang="it-IT" sz="3200" dirty="0" smtClean="0">
                <a:latin typeface="Century Gothic" pitchFamily="34" charset="0"/>
              </a:rPr>
            </a:br>
            <a:r>
              <a:rPr lang="it-IT" sz="3200" dirty="0" smtClean="0">
                <a:latin typeface="Century Gothic" pitchFamily="34" charset="0"/>
              </a:rPr>
              <a:t>Il Santo veniva sempre incorniciato con </a:t>
            </a:r>
            <a:r>
              <a:rPr lang="it-IT" sz="3200" dirty="0" smtClean="0">
                <a:solidFill>
                  <a:srgbClr val="FF0000"/>
                </a:solidFill>
                <a:latin typeface="Century Gothic" pitchFamily="34" charset="0"/>
              </a:rPr>
              <a:t>fiori </a:t>
            </a:r>
            <a:r>
              <a:rPr lang="it-IT" sz="3200" dirty="0" smtClean="0">
                <a:latin typeface="Century Gothic" pitchFamily="34" charset="0"/>
              </a:rPr>
              <a:t>o una </a:t>
            </a:r>
            <a:r>
              <a:rPr lang="it-IT" sz="3200" dirty="0" smtClean="0">
                <a:solidFill>
                  <a:srgbClr val="FF0000"/>
                </a:solidFill>
                <a:latin typeface="Century Gothic" pitchFamily="34" charset="0"/>
              </a:rPr>
              <a:t>nicchia.</a:t>
            </a:r>
            <a:r>
              <a:rPr lang="it-IT" sz="3200" dirty="0" smtClean="0">
                <a:latin typeface="Century Gothic" pitchFamily="34" charset="0"/>
              </a:rPr>
              <a:t/>
            </a:r>
            <a:br>
              <a:rPr lang="it-IT" sz="3200" dirty="0" smtClean="0">
                <a:latin typeface="Century Gothic" pitchFamily="34" charset="0"/>
              </a:rPr>
            </a:br>
            <a:r>
              <a:rPr lang="it-IT" sz="3200" dirty="0" smtClean="0">
                <a:latin typeface="Century Gothic" pitchFamily="34" charset="0"/>
              </a:rPr>
              <a:t>San rocco aveva sempre con </a:t>
            </a:r>
            <a:r>
              <a:rPr lang="it-IT" sz="3200" dirty="0" smtClean="0">
                <a:solidFill>
                  <a:schemeClr val="accent1"/>
                </a:solidFill>
                <a:latin typeface="Century Gothic" pitchFamily="34" charset="0"/>
              </a:rPr>
              <a:t>se il suo cane Reste.</a:t>
            </a:r>
            <a:endParaRPr lang="it-IT" sz="3200" dirty="0">
              <a:solidFill>
                <a:schemeClr val="accent1"/>
              </a:solidFill>
              <a:latin typeface="Century Gothic" pitchFamily="34" charset="0"/>
            </a:endParaRPr>
          </a:p>
        </p:txBody>
      </p:sp>
      <p:pic>
        <p:nvPicPr>
          <p:cNvPr id="4" name="Immagine 3" descr="IMG_005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3880486" y="1168186"/>
            <a:ext cx="5532107" cy="41490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547664"/>
          </a:xfrm>
        </p:spPr>
        <p:txBody>
          <a:bodyPr>
            <a:normAutofit fontScale="90000"/>
          </a:bodyPr>
          <a:lstStyle/>
          <a:p>
            <a:r>
              <a:rPr lang="it-IT" dirty="0" smtClean="0">
                <a:latin typeface="Century Gothic" pitchFamily="34" charset="0"/>
              </a:rPr>
              <a:t>Poi i ragazzi hanno creato dei bozzetti per poi rielaborarli a scuola.</a:t>
            </a:r>
            <a:endParaRPr lang="it-IT" dirty="0">
              <a:latin typeface="Century Gothic" pitchFamily="34" charset="0"/>
            </a:endParaRPr>
          </a:p>
        </p:txBody>
      </p:sp>
      <p:pic>
        <p:nvPicPr>
          <p:cNvPr id="5" name="Immagine 4" descr="IMG_0296.PNG"/>
          <p:cNvPicPr>
            <a:picLocks noChangeAspect="1"/>
          </p:cNvPicPr>
          <p:nvPr/>
        </p:nvPicPr>
        <p:blipFill>
          <a:blip r:embed="rId2" cstate="print"/>
          <a:srcRect l="7476" t="23750" r="10111" b="36563"/>
          <a:stretch>
            <a:fillRect/>
          </a:stretch>
        </p:blipFill>
        <p:spPr>
          <a:xfrm>
            <a:off x="1259632" y="1916832"/>
            <a:ext cx="6840760" cy="49411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117</Words>
  <Application>Microsoft Office PowerPoint</Application>
  <PresentationFormat>Presentazione su schermo (4:3)</PresentationFormat>
  <Paragraphs>9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1" baseType="lpstr">
      <vt:lpstr>Tema di Office</vt:lpstr>
      <vt:lpstr>Uscita didattica  Pianella Mostra di ceramica.</vt:lpstr>
      <vt:lpstr>Il giorno 13 novembre 2015 la classe 2^C si è recata al Museo dell Artigianato Ceramico Abruzzese.</vt:lpstr>
      <vt:lpstr>Vi erano tre stanze, nella prima si potevano ammirare tutti gli elaborati in ceramica che non rappresentavano il Santo ,ma il territorio oppure delle composizioni di figure.</vt:lpstr>
      <vt:lpstr>Diapositiva 4</vt:lpstr>
      <vt:lpstr>Nella seconda invece si poteva ammirare la statua di San Rocco  e il cane Reste del nobile Gottardo Pallastrelli.</vt:lpstr>
      <vt:lpstr>Nella terza invece si trovavano tutti gli elaborati dedicati a San Rocco che venivano realizzati dagli artigiani di Roccamontepiano.</vt:lpstr>
      <vt:lpstr>Diapositiva 7</vt:lpstr>
      <vt:lpstr>Quasi tutte le brocche avevano delle carateristiche comuni : al centro c’era sempre il Santo. Il Santo veniva sempre incorniciato con fiori o una nicchia. San rocco aveva sempre con se il suo cane Reste.</vt:lpstr>
      <vt:lpstr>Poi i ragazzi hanno creato dei bozzetti per poi rielaborarli a scuola.</vt:lpstr>
      <vt:lpstr>I ragazzi della 2^C  il Dirigente Scolastico Professoressa Paolini Nicoletta Professoressa Taraborelli Silvia Professoressa Del Biondo Norma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Uscita scolastica 13/11/15</dc:title>
  <dc:creator>standard</dc:creator>
  <cp:lastModifiedBy>standard</cp:lastModifiedBy>
  <cp:revision>12</cp:revision>
  <dcterms:created xsi:type="dcterms:W3CDTF">2015-11-27T10:28:50Z</dcterms:created>
  <dcterms:modified xsi:type="dcterms:W3CDTF">2015-12-04T10:50:33Z</dcterms:modified>
</cp:coreProperties>
</file>